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4" r:id="rId1"/>
  </p:sldMasterIdLst>
  <p:notesMasterIdLst>
    <p:notesMasterId r:id="rId41"/>
  </p:notesMasterIdLst>
  <p:sldIdLst>
    <p:sldId id="256" r:id="rId2"/>
    <p:sldId id="258" r:id="rId3"/>
    <p:sldId id="259" r:id="rId4"/>
    <p:sldId id="271" r:id="rId5"/>
    <p:sldId id="261" r:id="rId6"/>
    <p:sldId id="263" r:id="rId7"/>
    <p:sldId id="264" r:id="rId8"/>
    <p:sldId id="272" r:id="rId9"/>
    <p:sldId id="273" r:id="rId10"/>
    <p:sldId id="266" r:id="rId11"/>
    <p:sldId id="274" r:id="rId12"/>
    <p:sldId id="282" r:id="rId13"/>
    <p:sldId id="283" r:id="rId14"/>
    <p:sldId id="284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7" r:id="rId23"/>
    <p:sldId id="298" r:id="rId24"/>
    <p:sldId id="299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286" r:id="rId37"/>
    <p:sldId id="312" r:id="rId38"/>
    <p:sldId id="313" r:id="rId39"/>
    <p:sldId id="314" r:id="rId40"/>
  </p:sldIdLst>
  <p:sldSz cx="9144000" cy="6858000" type="screen4x3"/>
  <p:notesSz cx="6858000" cy="9144000"/>
  <p:embeddedFontLst>
    <p:embeddedFont>
      <p:font typeface="나눔스퀘어 Bold" panose="020B0600000101010101" pitchFamily="34" charset="-127"/>
      <p:regular r:id="rId42"/>
      <p:bold r:id="rId43"/>
      <p:italic r:id="rId44"/>
      <p:boldItalic r:id="rId45"/>
    </p:embeddedFont>
    <p:embeddedFont>
      <p:font typeface="나눔스퀘어_ac ExtraBold" panose="020B0600000101010101" pitchFamily="34" charset="-127"/>
      <p:regular r:id="rId46"/>
      <p:bold r:id="rId47"/>
      <p:italic r:id="rId48"/>
      <p:boldItalic r:id="rId49"/>
    </p:embeddedFont>
    <p:embeddedFont>
      <p:font typeface="맑은 고딕" panose="020B0503020000020004" pitchFamily="34" charset="-127"/>
      <p:regular r:id="rId50"/>
      <p:bold r:id="rId51"/>
    </p:embeddedFont>
    <p:embeddedFont>
      <p:font typeface="나눔고딕 ExtraBold" panose="020D0604000000000000" pitchFamily="34" charset="-127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AFAFA"/>
    <a:srgbClr val="4B0EF8"/>
    <a:srgbClr val="5FA0CD"/>
    <a:srgbClr val="95B3D7"/>
    <a:srgbClr val="77933C"/>
    <a:srgbClr val="044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2"/>
    <p:restoredTop sz="94694"/>
  </p:normalViewPr>
  <p:slideViewPr>
    <p:cSldViewPr snapToGrid="0">
      <p:cViewPr varScale="1">
        <p:scale>
          <a:sx n="121" d="100"/>
          <a:sy n="121" d="100"/>
        </p:scale>
        <p:origin x="19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7A574-7D96-4C25-800F-D3D69AF7C0A9}" type="datetimeFigureOut">
              <a:rPr lang="ko-KR" altLang="en-US" smtClean="0"/>
              <a:t>2023. 9. 1.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2F0A1-F301-4F8B-BAE2-ECC295443A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1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2F0A1-F301-4F8B-BAE2-ECC295443A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6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5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6468E2-BFDC-41C9-A07A-12C713F6F6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" y="6503867"/>
            <a:ext cx="1476027" cy="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9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145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42875" y="0"/>
            <a:ext cx="8543925" cy="61261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0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9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5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>
            <a:lvl1pPr latinLnBrk="0">
              <a:defRPr sz="2400">
                <a:latin typeface="나눔고딕 ExtraBold" pitchFamily="50" charset="-127"/>
                <a:ea typeface="나눔고딕 ExtraBold" pitchFamily="50" charset="-127"/>
              </a:defRPr>
            </a:lvl1pPr>
            <a:lvl2pPr latinLnBrk="0">
              <a:defRPr sz="2000">
                <a:latin typeface="나눔고딕 ExtraBold" pitchFamily="50" charset="-127"/>
                <a:ea typeface="나눔고딕 ExtraBold" pitchFamily="50" charset="-127"/>
              </a:defRPr>
            </a:lvl2pPr>
            <a:lvl3pPr latinLnBrk="0">
              <a:defRPr sz="1800">
                <a:latin typeface="나눔고딕 ExtraBold" pitchFamily="50" charset="-127"/>
                <a:ea typeface="나눔고딕 ExtraBold" pitchFamily="50" charset="-127"/>
              </a:defRPr>
            </a:lvl3pPr>
            <a:lvl4pPr latinLnBrk="0">
              <a:defRPr sz="1600">
                <a:latin typeface="나눔고딕 ExtraBold" pitchFamily="50" charset="-127"/>
                <a:ea typeface="나눔고딕 ExtraBold" pitchFamily="50" charset="-127"/>
              </a:defRPr>
            </a:lvl4pPr>
            <a:lvl5pPr latinLnBrk="0">
              <a:defRPr sz="1400">
                <a:latin typeface="나눔고딕 ExtraBold" pitchFamily="50" charset="-127"/>
                <a:ea typeface="나눔고딕 ExtraBold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D29A5DA-A90D-4444-8A4A-DAD3C360A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9" y="6503867"/>
            <a:ext cx="1476027" cy="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9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534CA4F-F9AB-4972-B7B4-790C459DB8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3" y="6503867"/>
            <a:ext cx="1476027" cy="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B07C9-A760-4D20-93BB-1323F8E4BDBB}" type="datetime1">
              <a:rPr lang="ko-KR" altLang="en-US" smtClean="0"/>
              <a:t>2023. 9. 1.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6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5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98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1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7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1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3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3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9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3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1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2E651-691A-4FFC-A79F-2ADF91DC1FE7}" type="datetime1">
              <a:rPr lang="ko-KR" altLang="en-US" smtClean="0"/>
              <a:t>2023. 9. 1.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5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infosec.pusan.ac.k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sec.pusan.ac.kr/index.php/sub6_total/2023-2-01/" TargetMode="External"/><Relationship Id="rId2" Type="http://schemas.openxmlformats.org/officeDocument/2006/relationships/hyperlink" Target="https://plato.pusan.ac.k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tel.co.kr/content/www/kr/ko/software/programmable/quartus-prime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402142"/>
            <a:ext cx="7772400" cy="1470025"/>
          </a:xfrm>
        </p:spPr>
        <p:txBody>
          <a:bodyPr/>
          <a:lstStyle/>
          <a:p>
            <a:r>
              <a:rPr lang="ko-KR" altLang="en-US" dirty="0"/>
              <a:t>논리회로 설계 및 실험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41450" y="2584830"/>
            <a:ext cx="6400800" cy="585787"/>
          </a:xfrm>
        </p:spPr>
        <p:txBody>
          <a:bodyPr/>
          <a:lstStyle/>
          <a:p>
            <a:r>
              <a:rPr lang="en-US" altLang="ko-KR">
                <a:solidFill>
                  <a:srgbClr val="C00000"/>
                </a:solidFill>
              </a:rPr>
              <a:t>- 1</a:t>
            </a:r>
            <a:r>
              <a:rPr lang="ko-KR" altLang="en-US">
                <a:solidFill>
                  <a:srgbClr val="C00000"/>
                </a:solidFill>
              </a:rPr>
              <a:t>주차 </a:t>
            </a:r>
            <a:r>
              <a:rPr lang="en-US" altLang="ko-KR">
                <a:solidFill>
                  <a:srgbClr val="C00000"/>
                </a:solidFill>
              </a:rPr>
              <a:t>:</a:t>
            </a:r>
            <a:r>
              <a:rPr lang="ko-KR" altLang="en-US">
                <a:solidFill>
                  <a:srgbClr val="C00000"/>
                </a:solidFill>
              </a:rPr>
              <a:t> 강의소개 </a:t>
            </a:r>
            <a:r>
              <a:rPr lang="en-US" altLang="ko-KR">
                <a:solidFill>
                  <a:srgbClr val="C00000"/>
                </a:solidFill>
              </a:rPr>
              <a:t>- 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D9E17A3-2632-4374-BA3D-7CCC70B9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5002593"/>
            <a:ext cx="8477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9pPr>
          </a:lstStyle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정보보호 및 사물지능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연구실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: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  <a:hlinkClick r:id="rId2"/>
              </a:rPr>
              <a:t>http://infosec.pusan.ac.kr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409249F-C4C5-49E9-AB65-7772D9B03AA0}"/>
              </a:ext>
            </a:extLst>
          </p:cNvPr>
          <p:cNvSpPr txBox="1">
            <a:spLocks/>
          </p:cNvSpPr>
          <p:nvPr/>
        </p:nvSpPr>
        <p:spPr>
          <a:xfrm>
            <a:off x="1441450" y="367272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</a:rPr>
              <a:t>담당 교수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 err="1">
                <a:solidFill>
                  <a:srgbClr val="0000CC"/>
                </a:solidFill>
              </a:rPr>
              <a:t>김호원</a:t>
            </a:r>
            <a:r>
              <a:rPr lang="ko-KR" altLang="en-US" sz="1600" dirty="0">
                <a:solidFill>
                  <a:srgbClr val="0000CC"/>
                </a:solidFill>
              </a:rPr>
              <a:t> 교수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조교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</a:rPr>
              <a:t>윤동욱</a:t>
            </a:r>
            <a:r>
              <a:rPr lang="ko-KR" altLang="en-US" sz="1600" dirty="0">
                <a:solidFill>
                  <a:schemeClr val="tx1"/>
                </a:solidFill>
              </a:rPr>
              <a:t> 대학원생</a:t>
            </a:r>
            <a:r>
              <a:rPr lang="en-US" altLang="ko-KR" sz="1600" dirty="0">
                <a:solidFill>
                  <a:schemeClr val="tx1"/>
                </a:solidFill>
              </a:rPr>
              <a:t>(1</a:t>
            </a:r>
            <a:r>
              <a:rPr lang="ko-KR" altLang="en-US" sz="1600" dirty="0">
                <a:solidFill>
                  <a:schemeClr val="tx1"/>
                </a:solidFill>
              </a:rPr>
              <a:t>분반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월요일</a:t>
            </a:r>
            <a:r>
              <a:rPr lang="en-US" altLang="ko-KR" sz="1600" dirty="0">
                <a:solidFill>
                  <a:schemeClr val="tx1"/>
                </a:solidFill>
              </a:rPr>
              <a:t>), </a:t>
            </a:r>
            <a:r>
              <a:rPr lang="ko-KR" altLang="en-US" sz="1600" dirty="0">
                <a:solidFill>
                  <a:schemeClr val="tx1"/>
                </a:solidFill>
              </a:rPr>
              <a:t>정병욱 대학원생</a:t>
            </a:r>
            <a:r>
              <a:rPr lang="en-US" altLang="ko-KR" sz="1600" dirty="0">
                <a:solidFill>
                  <a:schemeClr val="tx1"/>
                </a:solidFill>
              </a:rPr>
              <a:t>(2</a:t>
            </a:r>
            <a:r>
              <a:rPr lang="ko-KR" altLang="en-US" sz="1600" dirty="0">
                <a:solidFill>
                  <a:schemeClr val="tx1"/>
                </a:solidFill>
              </a:rPr>
              <a:t>분반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화요일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C849A-ED72-4576-8053-48D3665C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94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608263-80D2-4C34-883B-A8351A68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5076B-B49E-4FD7-A9D3-B869BCA6C7E8}"/>
              </a:ext>
            </a:extLst>
          </p:cNvPr>
          <p:cNvSpPr txBox="1"/>
          <p:nvPr/>
        </p:nvSpPr>
        <p:spPr>
          <a:xfrm>
            <a:off x="323528" y="777746"/>
            <a:ext cx="561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압축해제 및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setup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권한으로 실행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01C84C-3DED-419C-A32E-2FB2DB90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8" y="1147078"/>
            <a:ext cx="7164421" cy="221668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36409F1-35FA-4502-9DE9-D5B39015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90" y="2842692"/>
            <a:ext cx="4140332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0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7021F9-ADE3-4D43-932D-74EA74D9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06049"/>
            <a:ext cx="3826281" cy="30079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608263-80D2-4C34-883B-A8351A68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5076B-B49E-4FD7-A9D3-B869BCA6C7E8}"/>
              </a:ext>
            </a:extLst>
          </p:cNvPr>
          <p:cNvSpPr txBox="1"/>
          <p:nvPr/>
        </p:nvSpPr>
        <p:spPr>
          <a:xfrm>
            <a:off x="323528" y="777746"/>
            <a:ext cx="561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경로는 기본경로로 설정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변수간 충돌 발생 우려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l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용량 부족할 것 같으면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Cyclone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계열 체크 해제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15E368-5F6B-4EE1-9131-A258C8E81FDC}"/>
              </a:ext>
            </a:extLst>
          </p:cNvPr>
          <p:cNvGrpSpPr/>
          <p:nvPr/>
        </p:nvGrpSpPr>
        <p:grpSpPr>
          <a:xfrm>
            <a:off x="504559" y="2206049"/>
            <a:ext cx="3269774" cy="3007976"/>
            <a:chOff x="1428686" y="1554296"/>
            <a:chExt cx="5995409" cy="4747098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B90F398-E10B-46A4-9D53-917BFAC40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686" y="1554296"/>
              <a:ext cx="5995409" cy="474709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461132-2B9E-4DA2-ADCF-A96871718385}"/>
                </a:ext>
              </a:extLst>
            </p:cNvPr>
            <p:cNvSpPr/>
            <p:nvPr/>
          </p:nvSpPr>
          <p:spPr bwMode="auto">
            <a:xfrm>
              <a:off x="5936387" y="5997102"/>
              <a:ext cx="712467" cy="304292"/>
            </a:xfrm>
            <a:prstGeom prst="rect">
              <a:avLst/>
            </a:prstGeom>
            <a:noFill/>
            <a:ln w="22225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969623-77EE-467D-A3EA-696F901EE97D}"/>
              </a:ext>
            </a:extLst>
          </p:cNvPr>
          <p:cNvSpPr/>
          <p:nvPr/>
        </p:nvSpPr>
        <p:spPr bwMode="auto">
          <a:xfrm>
            <a:off x="4932040" y="3365770"/>
            <a:ext cx="904556" cy="248056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6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</a:t>
            </a:r>
            <a:r>
              <a:rPr lang="ko-KR" altLang="en-US" dirty="0"/>
              <a:t>설치 완료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B237E-1A5E-D745-AF2A-A624FBB4D3F8}"/>
              </a:ext>
            </a:extLst>
          </p:cNvPr>
          <p:cNvSpPr txBox="1"/>
          <p:nvPr/>
        </p:nvSpPr>
        <p:spPr>
          <a:xfrm>
            <a:off x="2252694" y="3186867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Conbine</a:t>
            </a:r>
            <a:r>
              <a:rPr kumimoji="1" lang="en-US" altLang="ko-KR" dirty="0">
                <a:solidFill>
                  <a:srgbClr val="FF0000"/>
                </a:solidFill>
              </a:rPr>
              <a:t> Files</a:t>
            </a:r>
            <a:r>
              <a:rPr kumimoji="1" lang="ko-KR" altLang="en-US" dirty="0">
                <a:solidFill>
                  <a:srgbClr val="FF0000"/>
                </a:solidFill>
              </a:rPr>
              <a:t> 선택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92367" y="1285040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</a:t>
            </a:r>
            <a:r>
              <a:rPr kumimoji="1"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완료</a:t>
            </a:r>
            <a:r>
              <a:rPr kumimoji="1"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이후 드라이버 설치 에러가 나도 상관 없음</a:t>
            </a:r>
            <a:r>
              <a:rPr kumimoji="1"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1"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kumimoji="1"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55DF9-5013-3749-9450-8412B416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55" y="1738904"/>
            <a:ext cx="5555490" cy="43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0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</a:t>
            </a:r>
            <a:r>
              <a:rPr lang="ko-KR" altLang="en-US" dirty="0"/>
              <a:t>설치 완료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442865" y="685739"/>
            <a:ext cx="4376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Quartus Prime Lite version</a:t>
            </a:r>
            <a:r>
              <a:rPr kumimoji="1"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실행 확인</a:t>
            </a:r>
            <a:endParaRPr kumimoji="1"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kumimoji="1" lang="en-US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오른쪽 마우스 클릭</a:t>
            </a:r>
            <a:r>
              <a:rPr kumimoji="1"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-&gt;”</a:t>
            </a:r>
            <a:r>
              <a:rPr kumimoji="1"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권한으로 실행</a:t>
            </a:r>
            <a:r>
              <a:rPr kumimoji="1"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”)</a:t>
            </a:r>
          </a:p>
          <a:p>
            <a:r>
              <a:rPr kumimoji="1" lang="en-US" altLang="ko-KR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kumimoji="1"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생성 시 문제 발생</a:t>
            </a:r>
            <a:endParaRPr kumimoji="1" lang="ko-Kore-KR" altLang="en-US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69BDC7-A1E6-9C4E-B749-5BD9E3E5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8" y="1861989"/>
            <a:ext cx="7363830" cy="30740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B3F6A0-D8DD-1643-9F63-E8E7CCB2E259}"/>
              </a:ext>
            </a:extLst>
          </p:cNvPr>
          <p:cNvSpPr/>
          <p:nvPr/>
        </p:nvSpPr>
        <p:spPr bwMode="auto">
          <a:xfrm>
            <a:off x="2198193" y="2628563"/>
            <a:ext cx="2143693" cy="441641"/>
          </a:xfrm>
          <a:prstGeom prst="rect">
            <a:avLst/>
          </a:prstGeom>
          <a:solidFill>
            <a:srgbClr val="0171C5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4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</a:t>
            </a:r>
            <a:r>
              <a:rPr lang="ko-KR" altLang="en-US" dirty="0"/>
              <a:t>설치 완료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444244" y="1274956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ModelSim</a:t>
            </a:r>
            <a:r>
              <a:rPr kumimoji="1"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또한 설치가 완료 됬는지 확인</a:t>
            </a:r>
            <a:endParaRPr kumimoji="1" lang="ko-Kore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0183F5-6D52-544E-B2FE-0B79E8F13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4" y="1848229"/>
            <a:ext cx="2400678" cy="4016647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2E96BE67-E374-2341-AA79-49C10040FA91}"/>
              </a:ext>
            </a:extLst>
          </p:cNvPr>
          <p:cNvSpPr/>
          <p:nvPr/>
        </p:nvSpPr>
        <p:spPr bwMode="auto">
          <a:xfrm>
            <a:off x="3076260" y="3191317"/>
            <a:ext cx="538951" cy="763009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169FA-BC4F-614A-A65D-76264DE5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28" y="2497393"/>
            <a:ext cx="5013528" cy="26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</a:t>
            </a:r>
            <a:r>
              <a:rPr lang="ko-KR" altLang="en-US" dirty="0"/>
              <a:t>설치 완료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682100" y="1197502"/>
            <a:ext cx="704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Quartus Prime Lite </a:t>
            </a:r>
            <a:r>
              <a:rPr kumimoji="1" lang="en-US" altLang="ko-KR" b="1" dirty="0" err="1"/>
              <a:t>Edtion</a:t>
            </a:r>
            <a:r>
              <a:rPr kumimoji="1" lang="ko-KR" altLang="en-US" b="1" dirty="0"/>
              <a:t>을 실행 </a:t>
            </a:r>
            <a:r>
              <a:rPr kumimoji="1" lang="en-US" altLang="ko-KR" b="1" dirty="0"/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실행 시 관리자 권한으로 실행 </a:t>
            </a:r>
            <a:r>
              <a:rPr kumimoji="1" lang="en-US" altLang="ko-KR" b="1" dirty="0">
                <a:solidFill>
                  <a:srgbClr val="FF0000"/>
                </a:solidFill>
              </a:rPr>
              <a:t>!!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F5C23F-3ABE-2942-A78C-117D4729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2" y="2938952"/>
            <a:ext cx="6801394" cy="15807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AB1EF7-5D30-614A-9C6D-B5A53C3E4A9F}"/>
              </a:ext>
            </a:extLst>
          </p:cNvPr>
          <p:cNvSpPr/>
          <p:nvPr/>
        </p:nvSpPr>
        <p:spPr bwMode="auto">
          <a:xfrm>
            <a:off x="2656114" y="2873829"/>
            <a:ext cx="1627854" cy="66185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D5C3F-A202-CF4A-9226-7DF6968D9E54}"/>
              </a:ext>
            </a:extLst>
          </p:cNvPr>
          <p:cNvSpPr txBox="1"/>
          <p:nvPr/>
        </p:nvSpPr>
        <p:spPr>
          <a:xfrm>
            <a:off x="2534194" y="2447109"/>
            <a:ext cx="253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New Project Wizard</a:t>
            </a:r>
            <a:r>
              <a:rPr kumimoji="1" lang="ko-KR" altLang="en-US" dirty="0"/>
              <a:t> 클릭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703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Project</a:t>
            </a:r>
            <a:r>
              <a:rPr lang="ko-KR" altLang="en-US" dirty="0"/>
              <a:t>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60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Project</a:t>
            </a:r>
            <a:r>
              <a:rPr kumimoji="1" lang="ko-KR" altLang="en-US" b="1" dirty="0"/>
              <a:t> 생성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1F991-B87B-0045-89D0-9CF43095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73" y="2092834"/>
            <a:ext cx="7589580" cy="29190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AB1EF7-5D30-614A-9C6D-B5A53C3E4A9F}"/>
              </a:ext>
            </a:extLst>
          </p:cNvPr>
          <p:cNvSpPr/>
          <p:nvPr/>
        </p:nvSpPr>
        <p:spPr bwMode="auto">
          <a:xfrm>
            <a:off x="810547" y="2598441"/>
            <a:ext cx="1488516" cy="66185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D5C3F-A202-CF4A-9226-7DF6968D9E54}"/>
              </a:ext>
            </a:extLst>
          </p:cNvPr>
          <p:cNvSpPr txBox="1"/>
          <p:nvPr/>
        </p:nvSpPr>
        <p:spPr>
          <a:xfrm>
            <a:off x="2365737" y="2829977"/>
            <a:ext cx="538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Project</a:t>
            </a:r>
            <a:r>
              <a:rPr kumimoji="1" lang="ko-KR" altLang="en-US" b="1" dirty="0">
                <a:solidFill>
                  <a:srgbClr val="FF0000"/>
                </a:solidFill>
              </a:rPr>
              <a:t> 경로에 한글이 들어가면 안됨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 바탕화면  등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D6A3B4-4D16-AE47-A175-17B4F87EA620}"/>
              </a:ext>
            </a:extLst>
          </p:cNvPr>
          <p:cNvSpPr/>
          <p:nvPr/>
        </p:nvSpPr>
        <p:spPr bwMode="auto">
          <a:xfrm>
            <a:off x="927787" y="3408962"/>
            <a:ext cx="7186916" cy="3466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AB054-C6CE-234D-AC09-B6658F325E9B}"/>
              </a:ext>
            </a:extLst>
          </p:cNvPr>
          <p:cNvSpPr txBox="1"/>
          <p:nvPr/>
        </p:nvSpPr>
        <p:spPr>
          <a:xfrm>
            <a:off x="2039166" y="3829242"/>
            <a:ext cx="546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Project name</a:t>
            </a:r>
            <a:r>
              <a:rPr kumimoji="1" lang="ko-KR" altLang="en-US" b="1" dirty="0">
                <a:solidFill>
                  <a:srgbClr val="FF0000"/>
                </a:solidFill>
              </a:rPr>
              <a:t>을 정하는데 이것 또한 영어로 작성할 것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Project</a:t>
            </a:r>
            <a:r>
              <a:rPr lang="ko-KR" altLang="en-US" dirty="0"/>
              <a:t>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Project</a:t>
            </a:r>
            <a:r>
              <a:rPr kumimoji="1" lang="ko-KR" altLang="en-US" b="1" dirty="0"/>
              <a:t> 생성 예시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CA32C-8B24-D94F-8596-063E7F6B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3" y="2706055"/>
            <a:ext cx="6766560" cy="2524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8E2D9-A801-E542-B94B-14BC9FBE6E97}"/>
              </a:ext>
            </a:extLst>
          </p:cNvPr>
          <p:cNvSpPr txBox="1"/>
          <p:nvPr/>
        </p:nvSpPr>
        <p:spPr>
          <a:xfrm>
            <a:off x="1402080" y="2316480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C:</a:t>
            </a:r>
            <a:r>
              <a:rPr kumimoji="1" lang="en-US" altLang="ko-KR" dirty="0"/>
              <a:t>/</a:t>
            </a:r>
            <a:r>
              <a:rPr kumimoji="1" lang="ko-KR" altLang="en-US" dirty="0"/>
              <a:t> 에 별도의 수업용 폴더를 생성하는 것을 추천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184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Project</a:t>
            </a:r>
            <a:r>
              <a:rPr lang="ko-KR" altLang="en-US" dirty="0"/>
              <a:t> 생성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60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Project</a:t>
            </a:r>
            <a:r>
              <a:rPr kumimoji="1" lang="ko-KR" altLang="en-US" b="1" dirty="0"/>
              <a:t> 생성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F27BE-59B2-7C40-97E5-7E2CA71E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173"/>
            <a:ext cx="3427608" cy="3118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0C2918-F709-E54B-83F5-70652999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349" y="2194578"/>
            <a:ext cx="3872123" cy="3128325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2311BF5D-9162-8B4F-B2D8-261F33A411ED}"/>
              </a:ext>
            </a:extLst>
          </p:cNvPr>
          <p:cNvSpPr/>
          <p:nvPr/>
        </p:nvSpPr>
        <p:spPr bwMode="auto">
          <a:xfrm>
            <a:off x="3988337" y="3300451"/>
            <a:ext cx="722811" cy="916577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E44A2C-A055-0243-B13E-5D9966F1ADAA}"/>
              </a:ext>
            </a:extLst>
          </p:cNvPr>
          <p:cNvSpPr/>
          <p:nvPr/>
        </p:nvSpPr>
        <p:spPr bwMode="auto">
          <a:xfrm>
            <a:off x="2299062" y="5007429"/>
            <a:ext cx="482527" cy="41801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E29C54-A9A3-9B46-A375-7D7F8853EF1D}"/>
              </a:ext>
            </a:extLst>
          </p:cNvPr>
          <p:cNvSpPr/>
          <p:nvPr/>
        </p:nvSpPr>
        <p:spPr bwMode="auto">
          <a:xfrm>
            <a:off x="7145382" y="5011784"/>
            <a:ext cx="482527" cy="41801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EC749-7F9A-CB40-B132-8F314A232322}"/>
              </a:ext>
            </a:extLst>
          </p:cNvPr>
          <p:cNvSpPr txBox="1"/>
          <p:nvPr/>
        </p:nvSpPr>
        <p:spPr>
          <a:xfrm>
            <a:off x="3323847" y="5749208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이후 </a:t>
            </a:r>
            <a:r>
              <a:rPr kumimoji="1" lang="en-US" altLang="ko-KR" dirty="0">
                <a:solidFill>
                  <a:srgbClr val="FF0000"/>
                </a:solidFill>
              </a:rPr>
              <a:t> Finish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누르면 됨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677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</a:t>
            </a:r>
            <a:r>
              <a:rPr lang="ko-KR" altLang="en-US" dirty="0"/>
              <a:t>설치 완료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3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</a:t>
            </a:r>
            <a:r>
              <a:rPr kumimoji="1" lang="ko-KR" altLang="en-US" b="1" dirty="0"/>
              <a:t>파일 생성</a:t>
            </a:r>
            <a:endParaRPr kumimoji="1" lang="ko-Kore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0ECF52-AE1B-4846-BB86-CA8FC218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5" y="1912310"/>
            <a:ext cx="7567749" cy="39414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0C6CA-D04E-424F-B4B7-3BA4A0EF015E}"/>
              </a:ext>
            </a:extLst>
          </p:cNvPr>
          <p:cNvSpPr/>
          <p:nvPr/>
        </p:nvSpPr>
        <p:spPr bwMode="auto">
          <a:xfrm>
            <a:off x="705393" y="2090058"/>
            <a:ext cx="482527" cy="41801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6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125" y="821144"/>
            <a:ext cx="221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무엇을 배우는가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775" y="1346941"/>
            <a:ext cx="8175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주어진 입력에 대해 논리 연산을 수행하여 원하는 결과를 출력하는 </a:t>
            </a:r>
            <a:r>
              <a:rPr lang="ko-KR" altLang="en-US" sz="16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 회로를 설계</a:t>
            </a:r>
            <a:endParaRPr lang="en-US" altLang="ko-KR" sz="16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설계한 논리 회로를 </a:t>
            </a:r>
            <a:r>
              <a:rPr lang="en-US" altLang="ko-KR" sz="16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FPGA </a:t>
            </a:r>
            <a:r>
              <a:rPr lang="ko-KR" altLang="en-US" sz="16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보드에 </a:t>
            </a:r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로드하여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물리적으로 구현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실습을 바탕으로 </a:t>
            </a:r>
            <a:r>
              <a:rPr lang="ko-KR" altLang="en-US" sz="1600" dirty="0" err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텀프로젝트</a:t>
            </a:r>
            <a:r>
              <a:rPr lang="ko-KR" altLang="en-US" sz="16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수행</a:t>
            </a:r>
            <a:endParaRPr lang="en-US" altLang="ko-KR" sz="16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125" y="4260838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텀프로젝트</a:t>
            </a:r>
            <a:r>
              <a:rPr lang="ko-KR" altLang="en-US" sz="2000" dirty="0"/>
              <a:t> 주제 예시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6775" y="4718115"/>
            <a:ext cx="164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전자시계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전자계산기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암복호화기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피아노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테트리스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https://hanback.com/wp-content/uploads/2018/11/HBE-Combo2-DLD-768x4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55" y="2242070"/>
            <a:ext cx="4067877" cy="25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63" y="2242070"/>
            <a:ext cx="3702215" cy="172160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A1DCB5-06DD-4584-A90C-6E5D141E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3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</a:t>
            </a:r>
            <a:r>
              <a:rPr kumimoji="1" lang="ko-KR" altLang="en-US" b="1" dirty="0"/>
              <a:t>파일 생성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E1EDB3-84EB-3C4C-8F9B-3DE82798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58" y="2268392"/>
            <a:ext cx="2323075" cy="38355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0C6CA-D04E-424F-B4B7-3BA4A0EF015E}"/>
              </a:ext>
            </a:extLst>
          </p:cNvPr>
          <p:cNvSpPr/>
          <p:nvPr/>
        </p:nvSpPr>
        <p:spPr bwMode="auto">
          <a:xfrm>
            <a:off x="3823669" y="3130035"/>
            <a:ext cx="1620924" cy="20900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7E1DC1-EC2D-2B49-8016-B836C002406E}"/>
              </a:ext>
            </a:extLst>
          </p:cNvPr>
          <p:cNvSpPr/>
          <p:nvPr/>
        </p:nvSpPr>
        <p:spPr bwMode="auto">
          <a:xfrm>
            <a:off x="3701142" y="5799212"/>
            <a:ext cx="720193" cy="20900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6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design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7180E-67FD-2742-974B-6C39557D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5" y="2268391"/>
            <a:ext cx="7938902" cy="29107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0C6CA-D04E-424F-B4B7-3BA4A0EF015E}"/>
              </a:ext>
            </a:extLst>
          </p:cNvPr>
          <p:cNvSpPr/>
          <p:nvPr/>
        </p:nvSpPr>
        <p:spPr bwMode="auto">
          <a:xfrm>
            <a:off x="1419496" y="2340099"/>
            <a:ext cx="482527" cy="41801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C908-E47B-4D45-A429-EB11EA7CE066}"/>
              </a:ext>
            </a:extLst>
          </p:cNvPr>
          <p:cNvSpPr txBox="1"/>
          <p:nvPr/>
        </p:nvSpPr>
        <p:spPr>
          <a:xfrm>
            <a:off x="2742887" y="5854297"/>
            <a:ext cx="629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화면에서 마우스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후 </a:t>
            </a:r>
            <a:r>
              <a:rPr kumimoji="1" lang="en-US" altLang="ko-KR" dirty="0"/>
              <a:t>inset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symbol</a:t>
            </a:r>
            <a:r>
              <a:rPr kumimoji="1" lang="ko-KR" altLang="en-US" dirty="0"/>
              <a:t>을 클릭하여도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7240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design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27736-2544-A143-8B42-DE9D2125A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36" y="1849664"/>
            <a:ext cx="3314700" cy="23749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0C6CA-D04E-424F-B4B7-3BA4A0EF015E}"/>
              </a:ext>
            </a:extLst>
          </p:cNvPr>
          <p:cNvSpPr/>
          <p:nvPr/>
        </p:nvSpPr>
        <p:spPr bwMode="auto">
          <a:xfrm>
            <a:off x="1240433" y="3010989"/>
            <a:ext cx="1581144" cy="31568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791E0E-576A-9C46-A08A-039D16EC45F1}"/>
              </a:ext>
            </a:extLst>
          </p:cNvPr>
          <p:cNvSpPr/>
          <p:nvPr/>
        </p:nvSpPr>
        <p:spPr bwMode="auto">
          <a:xfrm>
            <a:off x="1053198" y="2123985"/>
            <a:ext cx="2883076" cy="31568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30DD93-5C77-A044-83AF-47F360CB08D1}"/>
              </a:ext>
            </a:extLst>
          </p:cNvPr>
          <p:cNvSpPr/>
          <p:nvPr/>
        </p:nvSpPr>
        <p:spPr bwMode="auto">
          <a:xfrm>
            <a:off x="1237207" y="3586584"/>
            <a:ext cx="1305696" cy="31568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7FBC0-70D5-604A-A417-09A76084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04" y="1408536"/>
            <a:ext cx="3289300" cy="36449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E7C1DF99-1F56-8C4F-B4D6-A438396E3875}"/>
              </a:ext>
            </a:extLst>
          </p:cNvPr>
          <p:cNvSpPr/>
          <p:nvPr/>
        </p:nvSpPr>
        <p:spPr bwMode="auto">
          <a:xfrm>
            <a:off x="4450080" y="2734491"/>
            <a:ext cx="573639" cy="940526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5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design</a:t>
            </a:r>
            <a:endParaRPr kumimoji="1" lang="ko-Kore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EA5BBC-5F16-EB41-A8F0-D80DF0B9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24" y="2078153"/>
            <a:ext cx="6766560" cy="35559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791E0E-576A-9C46-A08A-039D16EC45F1}"/>
              </a:ext>
            </a:extLst>
          </p:cNvPr>
          <p:cNvSpPr/>
          <p:nvPr/>
        </p:nvSpPr>
        <p:spPr bwMode="auto">
          <a:xfrm>
            <a:off x="7248716" y="5007429"/>
            <a:ext cx="742568" cy="62670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F4578-0B47-C949-8494-8C16B8B067B2}"/>
              </a:ext>
            </a:extLst>
          </p:cNvPr>
          <p:cNvSpPr txBox="1"/>
          <p:nvPr/>
        </p:nvSpPr>
        <p:spPr>
          <a:xfrm>
            <a:off x="5860355" y="5725762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클릭</a:t>
            </a:r>
            <a:r>
              <a:rPr kumimoji="1" lang="ko-KR" altLang="en-US" dirty="0">
                <a:solidFill>
                  <a:srgbClr val="FF0000"/>
                </a:solidFill>
              </a:rPr>
              <a:t> 후 </a:t>
            </a:r>
            <a:r>
              <a:rPr kumimoji="1" lang="en-US" altLang="ko-KR" dirty="0">
                <a:solidFill>
                  <a:srgbClr val="FF0000"/>
                </a:solidFill>
              </a:rPr>
              <a:t>esc</a:t>
            </a:r>
            <a:r>
              <a:rPr kumimoji="1" lang="ko-KR" altLang="en-US" dirty="0">
                <a:solidFill>
                  <a:srgbClr val="FF0000"/>
                </a:solidFill>
              </a:rPr>
              <a:t> 버튼을 누름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B20E7-D44A-4846-AF25-27618E27B98C}"/>
              </a:ext>
            </a:extLst>
          </p:cNvPr>
          <p:cNvSpPr/>
          <p:nvPr/>
        </p:nvSpPr>
        <p:spPr bwMode="auto">
          <a:xfrm>
            <a:off x="2802885" y="2078154"/>
            <a:ext cx="445412" cy="4647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6A01D-7571-AB45-AE94-E08534C2A97E}"/>
              </a:ext>
            </a:extLst>
          </p:cNvPr>
          <p:cNvSpPr txBox="1"/>
          <p:nvPr/>
        </p:nvSpPr>
        <p:spPr>
          <a:xfrm>
            <a:off x="3154301" y="1724961"/>
            <a:ext cx="334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input/output port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위해 클릭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1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design</a:t>
            </a:r>
            <a:endParaRPr kumimoji="1" lang="ko-Kore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49D7C3-17CC-F247-83F0-C8F64657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30" y="1996947"/>
            <a:ext cx="7540369" cy="2051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363DAE-7936-DF43-AC3F-699CFAE2AD86}"/>
              </a:ext>
            </a:extLst>
          </p:cNvPr>
          <p:cNvSpPr txBox="1"/>
          <p:nvPr/>
        </p:nvSpPr>
        <p:spPr>
          <a:xfrm>
            <a:off x="622118" y="3468143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Input port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2</a:t>
            </a:r>
            <a:r>
              <a:rPr kumimoji="1" lang="ko-KR" altLang="en-US" dirty="0">
                <a:solidFill>
                  <a:srgbClr val="FF0000"/>
                </a:solidFill>
              </a:rPr>
              <a:t>개를 화면에 배치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37BC2-E7DD-1846-8295-508DF5709157}"/>
              </a:ext>
            </a:extLst>
          </p:cNvPr>
          <p:cNvSpPr txBox="1"/>
          <p:nvPr/>
        </p:nvSpPr>
        <p:spPr>
          <a:xfrm>
            <a:off x="5503817" y="3006478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2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Output port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개를 화면에 배치</a:t>
            </a:r>
            <a:endParaRPr kumimoji="1" lang="ko-Kore-KR" altLang="en-US" dirty="0">
              <a:solidFill>
                <a:srgbClr val="FF0000"/>
              </a:solidFill>
            </a:endParaRPr>
          </a:p>
          <a:p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83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design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2E3E3-ACCD-A04E-AEBC-177F9397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2" y="2182916"/>
            <a:ext cx="8001144" cy="1797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363DAE-7936-DF43-AC3F-699CFAE2AD86}"/>
              </a:ext>
            </a:extLst>
          </p:cNvPr>
          <p:cNvSpPr txBox="1"/>
          <p:nvPr/>
        </p:nvSpPr>
        <p:spPr>
          <a:xfrm>
            <a:off x="253859" y="3744028"/>
            <a:ext cx="454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Port</a:t>
            </a:r>
            <a:r>
              <a:rPr kumimoji="1" lang="ko-KR" altLang="en-US" dirty="0">
                <a:solidFill>
                  <a:srgbClr val="FF0000"/>
                </a:solidFill>
              </a:rPr>
              <a:t> 이름 변경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더블클릭 하면 변경 가능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37BC2-E7DD-1846-8295-508DF5709157}"/>
              </a:ext>
            </a:extLst>
          </p:cNvPr>
          <p:cNvSpPr txBox="1"/>
          <p:nvPr/>
        </p:nvSpPr>
        <p:spPr>
          <a:xfrm>
            <a:off x="2604879" y="1806727"/>
            <a:ext cx="5471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2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Input</a:t>
            </a:r>
            <a:r>
              <a:rPr kumimoji="1" lang="ko-KR" altLang="en-US" dirty="0">
                <a:solidFill>
                  <a:srgbClr val="FF0000"/>
                </a:solidFill>
              </a:rPr>
              <a:t>의 끝에서 </a:t>
            </a:r>
            <a:r>
              <a:rPr kumimoji="1" lang="en-US" altLang="ko-KR" dirty="0" err="1">
                <a:solidFill>
                  <a:srgbClr val="FF0000"/>
                </a:solidFill>
              </a:rPr>
              <a:t>xor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게이트의 입력으로 연결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꺽는</a:t>
            </a:r>
            <a:r>
              <a:rPr kumimoji="1" lang="ko-KR" altLang="en-US" dirty="0">
                <a:solidFill>
                  <a:srgbClr val="FF0000"/>
                </a:solidFill>
              </a:rPr>
              <a:t> 부분이 있을 시 마우스 클릭을 놓고 다시 연결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  <a:p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0C2863FC-45A9-D040-914E-54C07FA6DB05}"/>
              </a:ext>
            </a:extLst>
          </p:cNvPr>
          <p:cNvSpPr/>
          <p:nvPr/>
        </p:nvSpPr>
        <p:spPr bwMode="auto">
          <a:xfrm rot="17763477">
            <a:off x="3453529" y="2140474"/>
            <a:ext cx="318754" cy="969920"/>
          </a:xfrm>
          <a:prstGeom prst="downArrow">
            <a:avLst>
              <a:gd name="adj1" fmla="val 39762"/>
              <a:gd name="adj2" fmla="val 50000"/>
            </a:avLst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42B24-8B9B-B041-947E-FDCE75311A97}"/>
              </a:ext>
            </a:extLst>
          </p:cNvPr>
          <p:cNvSpPr txBox="1"/>
          <p:nvPr/>
        </p:nvSpPr>
        <p:spPr>
          <a:xfrm>
            <a:off x="5695405" y="3063763"/>
            <a:ext cx="2734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3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Output</a:t>
            </a:r>
            <a:r>
              <a:rPr kumimoji="1" lang="ko-KR" altLang="en-US" dirty="0">
                <a:solidFill>
                  <a:srgbClr val="FF0000"/>
                </a:solidFill>
              </a:rPr>
              <a:t> 포트의 입력과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ore-KR" dirty="0" err="1">
                <a:solidFill>
                  <a:srgbClr val="FF0000"/>
                </a:solidFill>
              </a:rPr>
              <a:t>Xor</a:t>
            </a:r>
            <a:r>
              <a:rPr kumimoji="1" lang="en-US" altLang="ko-Kore-KR" dirty="0">
                <a:solidFill>
                  <a:srgbClr val="FF0000"/>
                </a:solidFill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게이트의 출력을 연결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68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1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compile</a:t>
            </a:r>
            <a:endParaRPr kumimoji="1"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53B539-19C5-8F43-A938-61F0FA4E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3" y="1593202"/>
            <a:ext cx="3928195" cy="4631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E3D41-A317-FA40-AF95-07E68C8A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65" y="1593202"/>
            <a:ext cx="3928195" cy="46314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2A36DA-19F1-D146-AE34-F31FDA1DAB39}"/>
              </a:ext>
            </a:extLst>
          </p:cNvPr>
          <p:cNvSpPr/>
          <p:nvPr/>
        </p:nvSpPr>
        <p:spPr bwMode="auto">
          <a:xfrm>
            <a:off x="355774" y="4519749"/>
            <a:ext cx="1367186" cy="14804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BCDB7-2A23-5D4D-9494-4ACA23336A67}"/>
              </a:ext>
            </a:extLst>
          </p:cNvPr>
          <p:cNvSpPr txBox="1"/>
          <p:nvPr/>
        </p:nvSpPr>
        <p:spPr>
          <a:xfrm>
            <a:off x="118739" y="4003691"/>
            <a:ext cx="378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1. Analysis &amp; synthesis </a:t>
            </a:r>
            <a:r>
              <a:rPr kumimoji="1" lang="ko-KR" altLang="en-US" dirty="0" err="1">
                <a:solidFill>
                  <a:srgbClr val="FF0000"/>
                </a:solidFill>
              </a:rPr>
              <a:t>우클릭</a:t>
            </a:r>
            <a:r>
              <a:rPr kumimoji="1" lang="ko-KR" altLang="en-US" dirty="0">
                <a:solidFill>
                  <a:srgbClr val="FF0000"/>
                </a:solidFill>
              </a:rPr>
              <a:t> 후 </a:t>
            </a:r>
            <a:r>
              <a:rPr kumimoji="1" lang="en-US" altLang="ko-KR" dirty="0">
                <a:solidFill>
                  <a:srgbClr val="FF0000"/>
                </a:solidFill>
              </a:rPr>
              <a:t>start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A8E06-45AE-DB4D-B8D3-5E0AE533737B}"/>
              </a:ext>
            </a:extLst>
          </p:cNvPr>
          <p:cNvSpPr txBox="1"/>
          <p:nvPr/>
        </p:nvSpPr>
        <p:spPr>
          <a:xfrm>
            <a:off x="118739" y="5449464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2. </a:t>
            </a:r>
            <a:r>
              <a:rPr kumimoji="1" lang="en-US" altLang="ko-Kore-KR" dirty="0" err="1">
                <a:solidFill>
                  <a:srgbClr val="FF0000"/>
                </a:solidFill>
              </a:rPr>
              <a:t>xxx.bdf</a:t>
            </a:r>
            <a:r>
              <a:rPr kumimoji="1" lang="ko-KR" altLang="en-US" dirty="0">
                <a:solidFill>
                  <a:srgbClr val="FF0000"/>
                </a:solidFill>
              </a:rPr>
              <a:t> 파일 </a:t>
            </a:r>
            <a:r>
              <a:rPr kumimoji="1" lang="ko-KR" altLang="en-US" dirty="0" err="1">
                <a:solidFill>
                  <a:srgbClr val="FF0000"/>
                </a:solidFill>
              </a:rPr>
              <a:t>저장후</a:t>
            </a:r>
            <a:r>
              <a:rPr kumimoji="1" lang="ko-KR" altLang="en-US" dirty="0">
                <a:solidFill>
                  <a:srgbClr val="FF0000"/>
                </a:solidFill>
              </a:rPr>
              <a:t> 실행이 됨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DF93C2-30FD-0A41-9B10-1D2E6E1D5575}"/>
              </a:ext>
            </a:extLst>
          </p:cNvPr>
          <p:cNvSpPr/>
          <p:nvPr/>
        </p:nvSpPr>
        <p:spPr bwMode="auto">
          <a:xfrm>
            <a:off x="4641465" y="5029201"/>
            <a:ext cx="1367186" cy="14804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AEA9B-CB8C-1D46-94BF-97D4D2E59D79}"/>
              </a:ext>
            </a:extLst>
          </p:cNvPr>
          <p:cNvSpPr txBox="1"/>
          <p:nvPr/>
        </p:nvSpPr>
        <p:spPr>
          <a:xfrm>
            <a:off x="4984028" y="5177247"/>
            <a:ext cx="3428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3</a:t>
            </a:r>
            <a:r>
              <a:rPr kumimoji="1" lang="en-US" altLang="ko-KR" dirty="0">
                <a:solidFill>
                  <a:srgbClr val="FF0000"/>
                </a:solidFill>
              </a:rPr>
              <a:t>.Flow summary</a:t>
            </a:r>
            <a:r>
              <a:rPr kumimoji="1" lang="ko-KR" altLang="en-US" dirty="0">
                <a:solidFill>
                  <a:srgbClr val="FF0000"/>
                </a:solidFill>
              </a:rPr>
              <a:t>가 뜬 후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EDA Netlist Writer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우클릭</a:t>
            </a:r>
            <a:r>
              <a:rPr kumimoji="1" lang="ko-KR" altLang="en-US" dirty="0">
                <a:solidFill>
                  <a:srgbClr val="FF0000"/>
                </a:solidFill>
              </a:rPr>
              <a:t> 후 </a:t>
            </a:r>
            <a:r>
              <a:rPr kumimoji="1" lang="en-US" altLang="ko-KR" dirty="0">
                <a:solidFill>
                  <a:srgbClr val="FF0000"/>
                </a:solidFill>
              </a:rPr>
              <a:t>start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66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Schematic design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21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schematic compile</a:t>
            </a:r>
            <a:endParaRPr kumimoji="1" lang="ko-Kore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AED3C-FDC0-B64A-8491-6091674A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8" y="1870022"/>
            <a:ext cx="3488685" cy="3764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CA0E28-C149-F14A-8679-C04F7375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71" y="1593202"/>
            <a:ext cx="3049328" cy="420569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F6EEFD7-564F-8443-ADED-D63E6D1F343A}"/>
              </a:ext>
            </a:extLst>
          </p:cNvPr>
          <p:cNvSpPr/>
          <p:nvPr/>
        </p:nvSpPr>
        <p:spPr bwMode="auto">
          <a:xfrm>
            <a:off x="4283968" y="3359331"/>
            <a:ext cx="723461" cy="1090749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5ABA7-85B5-1642-9A33-449343C44FB4}"/>
              </a:ext>
            </a:extLst>
          </p:cNvPr>
          <p:cNvSpPr txBox="1"/>
          <p:nvPr/>
        </p:nvSpPr>
        <p:spPr>
          <a:xfrm>
            <a:off x="949235" y="445008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완료가</a:t>
            </a:r>
            <a:r>
              <a:rPr kumimoji="1" lang="ko-KR" altLang="en-US" dirty="0">
                <a:solidFill>
                  <a:srgbClr val="FF0000"/>
                </a:solidFill>
              </a:rPr>
              <a:t> 됨을 확인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F69107-588F-6349-8D27-34B2CAF8141D}"/>
              </a:ext>
            </a:extLst>
          </p:cNvPr>
          <p:cNvSpPr/>
          <p:nvPr/>
        </p:nvSpPr>
        <p:spPr bwMode="auto">
          <a:xfrm>
            <a:off x="5439171" y="1593201"/>
            <a:ext cx="430406" cy="47072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40E6B-86C2-1C49-A6E8-6312C36FFAA0}"/>
              </a:ext>
            </a:extLst>
          </p:cNvPr>
          <p:cNvSpPr txBox="1"/>
          <p:nvPr/>
        </p:nvSpPr>
        <p:spPr>
          <a:xfrm>
            <a:off x="5007429" y="1215160"/>
            <a:ext cx="32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Simulation</a:t>
            </a:r>
            <a:r>
              <a:rPr kumimoji="1" lang="ko-Kore-KR" altLang="en-US" dirty="0">
                <a:solidFill>
                  <a:srgbClr val="FF0000"/>
                </a:solidFill>
              </a:rPr>
              <a:t>을</a:t>
            </a:r>
            <a:r>
              <a:rPr kumimoji="1" lang="ko-KR" altLang="en-US" dirty="0">
                <a:solidFill>
                  <a:srgbClr val="FF0000"/>
                </a:solidFill>
              </a:rPr>
              <a:t> 위한 파일 생성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63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C4779B-F540-9841-BF34-432BDDFD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924593"/>
            <a:ext cx="2310666" cy="38840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D469BF-920B-9442-93F3-BCC232E70FE3}"/>
              </a:ext>
            </a:extLst>
          </p:cNvPr>
          <p:cNvSpPr/>
          <p:nvPr/>
        </p:nvSpPr>
        <p:spPr bwMode="auto">
          <a:xfrm>
            <a:off x="771376" y="3317237"/>
            <a:ext cx="1623480" cy="25254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49BEF-10B0-5E45-AF08-3632BE26B4CE}"/>
              </a:ext>
            </a:extLst>
          </p:cNvPr>
          <p:cNvSpPr/>
          <p:nvPr/>
        </p:nvSpPr>
        <p:spPr bwMode="auto">
          <a:xfrm>
            <a:off x="998276" y="4070527"/>
            <a:ext cx="1396580" cy="25254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151937-A5A0-8845-9E11-252C2836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57" y="1739537"/>
            <a:ext cx="3598124" cy="4254135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1C48CB5-0244-EA44-A160-EB0D7BC7CC54}"/>
              </a:ext>
            </a:extLst>
          </p:cNvPr>
          <p:cNvSpPr/>
          <p:nvPr/>
        </p:nvSpPr>
        <p:spPr bwMode="auto">
          <a:xfrm>
            <a:off x="3393536" y="3429000"/>
            <a:ext cx="723461" cy="1090749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3455876" y="5905533"/>
            <a:ext cx="561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왼쪽 </a:t>
            </a:r>
            <a:r>
              <a:rPr kumimoji="1" lang="en-US" altLang="ko-KR" dirty="0">
                <a:solidFill>
                  <a:srgbClr val="FF0000"/>
                </a:solidFill>
              </a:rPr>
              <a:t>bar</a:t>
            </a:r>
            <a:r>
              <a:rPr kumimoji="1" lang="ko-KR" altLang="en-US" dirty="0">
                <a:solidFill>
                  <a:srgbClr val="FF0000"/>
                </a:solidFill>
              </a:rPr>
              <a:t> 에서 마우스 </a:t>
            </a:r>
            <a:r>
              <a:rPr kumimoji="1" lang="ko-KR" altLang="en-US" dirty="0" err="1">
                <a:solidFill>
                  <a:srgbClr val="FF0000"/>
                </a:solidFill>
              </a:rPr>
              <a:t>우클릭</a:t>
            </a:r>
            <a:r>
              <a:rPr kumimoji="1" lang="ko-KR" altLang="en-US" dirty="0">
                <a:solidFill>
                  <a:srgbClr val="FF0000"/>
                </a:solidFill>
              </a:rPr>
              <a:t> 후 </a:t>
            </a:r>
            <a:r>
              <a:rPr kumimoji="1" lang="en-US" altLang="ko-KR" dirty="0">
                <a:solidFill>
                  <a:srgbClr val="FF0000"/>
                </a:solidFill>
              </a:rPr>
              <a:t>Insert Node or Bus</a:t>
            </a:r>
            <a:r>
              <a:rPr kumimoji="1" lang="ko-KR" altLang="en-US" dirty="0">
                <a:solidFill>
                  <a:srgbClr val="FF0000"/>
                </a:solidFill>
              </a:rPr>
              <a:t> 클릭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7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1C48CB5-0244-EA44-A160-EB0D7BC7CC54}"/>
              </a:ext>
            </a:extLst>
          </p:cNvPr>
          <p:cNvSpPr/>
          <p:nvPr/>
        </p:nvSpPr>
        <p:spPr bwMode="auto">
          <a:xfrm>
            <a:off x="3510559" y="3289663"/>
            <a:ext cx="723461" cy="1090749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6D13CD-CE53-DB44-ABBA-53A8285F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7" y="1822450"/>
            <a:ext cx="3119319" cy="3213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49BEF-10B0-5E45-AF08-3632BE26B4CE}"/>
              </a:ext>
            </a:extLst>
          </p:cNvPr>
          <p:cNvSpPr/>
          <p:nvPr/>
        </p:nvSpPr>
        <p:spPr bwMode="auto">
          <a:xfrm>
            <a:off x="2479629" y="3204352"/>
            <a:ext cx="876548" cy="54501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915A5-928B-AC47-BDE3-6CD8CE33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38539"/>
            <a:ext cx="4511684" cy="32063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F90EFE-45D1-5D47-B99F-84482A555DE7}"/>
              </a:ext>
            </a:extLst>
          </p:cNvPr>
          <p:cNvSpPr/>
          <p:nvPr/>
        </p:nvSpPr>
        <p:spPr bwMode="auto">
          <a:xfrm>
            <a:off x="7680960" y="2747153"/>
            <a:ext cx="679269" cy="35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4434435" y="1603317"/>
            <a:ext cx="449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List </a:t>
            </a:r>
            <a:r>
              <a:rPr kumimoji="1" lang="ko-KR" altLang="en-US" dirty="0">
                <a:solidFill>
                  <a:srgbClr val="FF0000"/>
                </a:solidFill>
              </a:rPr>
              <a:t>클릭 후 옆에 뜨는 </a:t>
            </a:r>
            <a:r>
              <a:rPr kumimoji="1" lang="en-US" altLang="ko-KR" dirty="0">
                <a:solidFill>
                  <a:srgbClr val="FF0000"/>
                </a:solidFill>
              </a:rPr>
              <a:t>in/out port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선택 후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	</a:t>
            </a:r>
            <a:r>
              <a:rPr kumimoji="1" lang="ko-KR" altLang="en-US" dirty="0">
                <a:solidFill>
                  <a:srgbClr val="FF0000"/>
                </a:solidFill>
              </a:rPr>
              <a:t>오른쪽으로 이동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03D27-69A8-F643-817E-FE2E5F45B575}"/>
              </a:ext>
            </a:extLst>
          </p:cNvPr>
          <p:cNvSpPr/>
          <p:nvPr/>
        </p:nvSpPr>
        <p:spPr bwMode="auto">
          <a:xfrm>
            <a:off x="6679473" y="3556811"/>
            <a:ext cx="322218" cy="35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2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125" y="971550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수업 진행 방식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775" y="1413623"/>
            <a:ext cx="4467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매주 이론 수업 후 실습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및 </a:t>
            </a:r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텀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프로젝트는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조로 진행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33866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배점 및 채점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6659" y="3738775"/>
            <a:ext cx="39260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60%,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과제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20%,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기말고사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20%</a:t>
            </a:r>
          </a:p>
          <a:p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실험점수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매주 실험 시 채점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텀프로젝트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추후 협의 후 공지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기말시험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12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중순 경 전 분반 동시 실시</a:t>
            </a:r>
            <a:endParaRPr lang="en-US" altLang="ko-KR" sz="16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BE0355-7D1A-43B4-B670-4E004C65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2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1553960" y="5736835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다음과 같은 화면이 나온다면 </a:t>
            </a:r>
            <a:r>
              <a:rPr kumimoji="1" lang="en-US" altLang="ko-KR" dirty="0">
                <a:solidFill>
                  <a:srgbClr val="FF0000"/>
                </a:solidFill>
              </a:rPr>
              <a:t>OK,</a:t>
            </a:r>
            <a:r>
              <a:rPr kumimoji="1" lang="ko-KR" altLang="en-US" dirty="0">
                <a:solidFill>
                  <a:srgbClr val="FF0000"/>
                </a:solidFill>
              </a:rPr>
              <a:t> 다음 화면도 </a:t>
            </a:r>
            <a:r>
              <a:rPr kumimoji="1" lang="en-US" altLang="ko-KR" dirty="0">
                <a:solidFill>
                  <a:srgbClr val="FF0000"/>
                </a:solidFill>
              </a:rPr>
              <a:t>OK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BA540-C5B4-D34A-AA09-3FC34E0D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39" y="1874395"/>
            <a:ext cx="5316583" cy="37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0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2477069" y="526479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다음과 같은 화면이 </a:t>
            </a:r>
            <a:r>
              <a:rPr kumimoji="1" lang="ko-KR" altLang="en-US" dirty="0" err="1">
                <a:solidFill>
                  <a:srgbClr val="FF0000"/>
                </a:solidFill>
              </a:rPr>
              <a:t>나와야함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090CC-D3DB-C74C-8325-ABE112CE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809750"/>
            <a:ext cx="8356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3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FE6B9A-EA12-594B-A19B-3C3C6D43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05" y="1898650"/>
            <a:ext cx="7035800" cy="30607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643ECF-D2C1-4943-B7E8-B24009F2C17F}"/>
              </a:ext>
            </a:extLst>
          </p:cNvPr>
          <p:cNvSpPr/>
          <p:nvPr/>
        </p:nvSpPr>
        <p:spPr bwMode="auto">
          <a:xfrm>
            <a:off x="3961965" y="3219994"/>
            <a:ext cx="3161646" cy="98624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4283968" y="3219994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1.</a:t>
            </a:r>
            <a:r>
              <a:rPr kumimoji="1" lang="ko-KR" altLang="en-US" dirty="0">
                <a:solidFill>
                  <a:srgbClr val="FF0000"/>
                </a:solidFill>
              </a:rPr>
              <a:t> 마우스로 적당한 범위를 설정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D0A66F-B940-9F4D-9DD5-D5C0F757AA7A}"/>
              </a:ext>
            </a:extLst>
          </p:cNvPr>
          <p:cNvSpPr/>
          <p:nvPr/>
        </p:nvSpPr>
        <p:spPr bwMode="auto">
          <a:xfrm>
            <a:off x="2425853" y="2008378"/>
            <a:ext cx="243840" cy="38317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BC38F-A879-0F42-B575-E56B3523312F}"/>
              </a:ext>
            </a:extLst>
          </p:cNvPr>
          <p:cNvSpPr txBox="1"/>
          <p:nvPr/>
        </p:nvSpPr>
        <p:spPr>
          <a:xfrm>
            <a:off x="2454967" y="1647911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클릭시</a:t>
            </a:r>
            <a:r>
              <a:rPr kumimoji="1" lang="ko-KR" altLang="en-US" dirty="0">
                <a:solidFill>
                  <a:srgbClr val="FF0000"/>
                </a:solidFill>
              </a:rPr>
              <a:t> 설정한 범위가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로 변함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53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2495561" y="5005315"/>
            <a:ext cx="357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Input A,B</a:t>
            </a:r>
            <a:r>
              <a:rPr kumimoji="1" lang="ko-KR" altLang="en-US" dirty="0" err="1">
                <a:solidFill>
                  <a:srgbClr val="FF0000"/>
                </a:solidFill>
              </a:rPr>
              <a:t>를</a:t>
            </a:r>
            <a:r>
              <a:rPr kumimoji="1" lang="ko-KR" altLang="en-US" dirty="0">
                <a:solidFill>
                  <a:srgbClr val="FF0000"/>
                </a:solidFill>
              </a:rPr>
              <a:t> 어느정도 범위를 설정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44A565-D8BE-B943-9BE0-F63257B8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7" y="2166005"/>
            <a:ext cx="7329690" cy="25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433511" y="4251032"/>
            <a:ext cx="293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Simulation</a:t>
            </a:r>
            <a:r>
              <a:rPr kumimoji="1" lang="ko-KR" altLang="en-US" dirty="0">
                <a:solidFill>
                  <a:srgbClr val="FF0000"/>
                </a:solidFill>
              </a:rPr>
              <a:t>의 </a:t>
            </a:r>
            <a:r>
              <a:rPr kumimoji="1" lang="en-US" altLang="ko-KR" dirty="0">
                <a:solidFill>
                  <a:srgbClr val="FF0000"/>
                </a:solidFill>
              </a:rPr>
              <a:t>settings</a:t>
            </a:r>
            <a:r>
              <a:rPr kumimoji="1" lang="ko-KR" altLang="en-US" dirty="0">
                <a:solidFill>
                  <a:srgbClr val="FF0000"/>
                </a:solidFill>
              </a:rPr>
              <a:t> 선택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3E574-D322-E44A-8050-17212DF5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13" y="2084433"/>
            <a:ext cx="3306536" cy="2044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AB968A-70DA-2A4E-A250-A842E401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4" y="1424862"/>
            <a:ext cx="4650349" cy="365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BAC32F-2FBD-9443-8CF5-07AD8CB5382E}"/>
              </a:ext>
            </a:extLst>
          </p:cNvPr>
          <p:cNvSpPr txBox="1"/>
          <p:nvPr/>
        </p:nvSpPr>
        <p:spPr>
          <a:xfrm>
            <a:off x="4283968" y="5248472"/>
            <a:ext cx="254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–</a:t>
            </a:r>
            <a:r>
              <a:rPr kumimoji="1" lang="en-US" altLang="ko-KR" dirty="0" err="1">
                <a:solidFill>
                  <a:srgbClr val="FF0000"/>
                </a:solidFill>
              </a:rPr>
              <a:t>novopt</a:t>
            </a:r>
            <a:r>
              <a:rPr kumimoji="1" lang="ko-KR" altLang="en-US" dirty="0">
                <a:solidFill>
                  <a:srgbClr val="FF0000"/>
                </a:solidFill>
              </a:rPr>
              <a:t> 옵션 삭제 </a:t>
            </a:r>
            <a:r>
              <a:rPr kumimoji="1" lang="en-US" altLang="ko-KR" dirty="0">
                <a:solidFill>
                  <a:srgbClr val="FF0000"/>
                </a:solidFill>
              </a:rPr>
              <a:t>!!!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6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0952E-F7AD-3646-9218-AF7762AECC53}"/>
              </a:ext>
            </a:extLst>
          </p:cNvPr>
          <p:cNvSpPr txBox="1"/>
          <p:nvPr/>
        </p:nvSpPr>
        <p:spPr>
          <a:xfrm>
            <a:off x="1722960" y="122387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VWF</a:t>
            </a:r>
            <a:r>
              <a:rPr kumimoji="1" lang="ko-KR" altLang="en-US" b="1" dirty="0"/>
              <a:t> 파일 생성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4A3A9-8635-E34F-8C02-C49A49258A97}"/>
              </a:ext>
            </a:extLst>
          </p:cNvPr>
          <p:cNvSpPr txBox="1"/>
          <p:nvPr/>
        </p:nvSpPr>
        <p:spPr>
          <a:xfrm>
            <a:off x="381425" y="4324096"/>
            <a:ext cx="390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저장 후 </a:t>
            </a:r>
            <a:r>
              <a:rPr kumimoji="1" lang="en-US" altLang="ko-KR" dirty="0">
                <a:solidFill>
                  <a:srgbClr val="FF0000"/>
                </a:solidFill>
              </a:rPr>
              <a:t>Run functional simulation</a:t>
            </a:r>
            <a:r>
              <a:rPr kumimoji="1" lang="ko-KR" altLang="en-US" dirty="0">
                <a:solidFill>
                  <a:srgbClr val="FF0000"/>
                </a:solidFill>
              </a:rPr>
              <a:t> 선택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AC32F-2FBD-9443-8CF5-07AD8CB5382E}"/>
              </a:ext>
            </a:extLst>
          </p:cNvPr>
          <p:cNvSpPr txBox="1"/>
          <p:nvPr/>
        </p:nvSpPr>
        <p:spPr>
          <a:xfrm>
            <a:off x="4164034" y="5255411"/>
            <a:ext cx="484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다음과 같은 에러가 발생시 다시 </a:t>
            </a:r>
            <a:r>
              <a:rPr kumimoji="1" lang="en-US" altLang="ko-KR" dirty="0">
                <a:solidFill>
                  <a:srgbClr val="FF0000"/>
                </a:solidFill>
              </a:rPr>
              <a:t>setting</a:t>
            </a:r>
            <a:r>
              <a:rPr kumimoji="1" lang="ko-KR" altLang="en-US" dirty="0">
                <a:solidFill>
                  <a:srgbClr val="FF0000"/>
                </a:solidFill>
              </a:rPr>
              <a:t>을 </a:t>
            </a:r>
            <a:r>
              <a:rPr kumimoji="1" lang="en-US" altLang="ko-KR" dirty="0">
                <a:solidFill>
                  <a:srgbClr val="FF0000"/>
                </a:solidFill>
              </a:rPr>
              <a:t>open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2DA6E-0A46-F246-8186-3B30F695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28584"/>
            <a:ext cx="3621455" cy="2209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2E835F-B7FB-C94A-B262-5518D7D75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21" y="2012875"/>
            <a:ext cx="4398554" cy="31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E3944-0725-4F41-A6AD-B29DAB37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AE61C2-D07A-8444-92F4-BD54EE44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E6D6A6-1AEC-0F46-959E-A62FAAA4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83" y="1986143"/>
            <a:ext cx="7810500" cy="137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DCCC0-0B4C-0440-9C47-FE1655E4B232}"/>
              </a:ext>
            </a:extLst>
          </p:cNvPr>
          <p:cNvSpPr txBox="1"/>
          <p:nvPr/>
        </p:nvSpPr>
        <p:spPr>
          <a:xfrm>
            <a:off x="1722960" y="1223870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settings</a:t>
            </a:r>
            <a:r>
              <a:rPr kumimoji="1" lang="ko-KR" altLang="en-US" b="1" dirty="0"/>
              <a:t> 수정 </a:t>
            </a:r>
            <a:endParaRPr kumimoji="1" lang="ko-Kore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F1ECBE-D8A0-A542-B605-89F4D65B6AA6}"/>
              </a:ext>
            </a:extLst>
          </p:cNvPr>
          <p:cNvSpPr/>
          <p:nvPr/>
        </p:nvSpPr>
        <p:spPr bwMode="auto">
          <a:xfrm>
            <a:off x="5425440" y="2935877"/>
            <a:ext cx="1680754" cy="42186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B0960-0830-604F-96A0-054001EEBCD7}"/>
              </a:ext>
            </a:extLst>
          </p:cNvPr>
          <p:cNvSpPr txBox="1"/>
          <p:nvPr/>
        </p:nvSpPr>
        <p:spPr>
          <a:xfrm>
            <a:off x="3592404" y="3429000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1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ore-KR" altLang="en-US" dirty="0">
                <a:solidFill>
                  <a:srgbClr val="FF0000"/>
                </a:solidFill>
              </a:rPr>
              <a:t>중복된</a:t>
            </a:r>
            <a:r>
              <a:rPr kumimoji="1" lang="ko-KR" altLang="en-US" dirty="0">
                <a:solidFill>
                  <a:srgbClr val="FF0000"/>
                </a:solidFill>
              </a:rPr>
              <a:t> 경로 삭제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66CAC-3F2C-A04A-992F-B0BA0833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54" y="3938189"/>
            <a:ext cx="7810500" cy="187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168FA-B2A6-3D4B-8B27-7DB5C0AFF033}"/>
              </a:ext>
            </a:extLst>
          </p:cNvPr>
          <p:cNvSpPr txBox="1"/>
          <p:nvPr/>
        </p:nvSpPr>
        <p:spPr>
          <a:xfrm>
            <a:off x="1910649" y="5778347"/>
            <a:ext cx="614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waveform.vwf.vt</a:t>
            </a:r>
            <a:r>
              <a:rPr kumimoji="1" lang="ko-KR" altLang="en-US" dirty="0">
                <a:solidFill>
                  <a:srgbClr val="FF0000"/>
                </a:solidFill>
              </a:rPr>
              <a:t>가 저장된 경로로 파일 수정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/>
              <a:t>  Ex) c:/</a:t>
            </a:r>
            <a:r>
              <a:rPr kumimoji="1" lang="en-US" altLang="ko-KR" dirty="0" err="1"/>
              <a:t>quartus_prime_test</a:t>
            </a:r>
            <a:r>
              <a:rPr kumimoji="1" lang="en-US" altLang="ko-KR" dirty="0">
                <a:solidFill>
                  <a:srgbClr val="FF0000"/>
                </a:solidFill>
              </a:rPr>
              <a:t>/simulation/</a:t>
            </a:r>
            <a:r>
              <a:rPr kumimoji="1" lang="en-US" altLang="ko-KR" dirty="0" err="1">
                <a:solidFill>
                  <a:srgbClr val="FF0000"/>
                </a:solidFill>
              </a:rPr>
              <a:t>qsim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en-US" altLang="ko-KR" dirty="0" err="1"/>
              <a:t>Waveform.vwf.vt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441B1C-C4BB-AA4E-AE92-B3D4A0517D36}"/>
              </a:ext>
            </a:extLst>
          </p:cNvPr>
          <p:cNvSpPr/>
          <p:nvPr/>
        </p:nvSpPr>
        <p:spPr bwMode="auto">
          <a:xfrm>
            <a:off x="2033452" y="5026410"/>
            <a:ext cx="2898588" cy="34677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620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74F7CD-C519-B642-BC97-5F8106E2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797050"/>
            <a:ext cx="7747000" cy="2287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09642-3AD1-714B-99B2-83FD2E8170B4}"/>
              </a:ext>
            </a:extLst>
          </p:cNvPr>
          <p:cNvSpPr txBox="1"/>
          <p:nvPr/>
        </p:nvSpPr>
        <p:spPr>
          <a:xfrm>
            <a:off x="1722960" y="1223870"/>
            <a:ext cx="223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settings</a:t>
            </a:r>
            <a:r>
              <a:rPr kumimoji="1" lang="ko-KR" altLang="en-US" b="1" dirty="0"/>
              <a:t> 수정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예시 </a:t>
            </a:r>
            <a:endParaRPr kumimoji="1" lang="ko-Kore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27A2D-CA94-D542-A747-3C6A197B2D73}"/>
              </a:ext>
            </a:extLst>
          </p:cNvPr>
          <p:cNvSpPr txBox="1"/>
          <p:nvPr/>
        </p:nvSpPr>
        <p:spPr>
          <a:xfrm>
            <a:off x="1722960" y="4201082"/>
            <a:ext cx="563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저장</a:t>
            </a:r>
            <a:r>
              <a:rPr kumimoji="1" lang="ko-KR" altLang="en-US" dirty="0">
                <a:solidFill>
                  <a:srgbClr val="FF0000"/>
                </a:solidFill>
              </a:rPr>
              <a:t> 후 다시 </a:t>
            </a:r>
            <a:r>
              <a:rPr kumimoji="1" lang="en-US" altLang="ko-KR" dirty="0">
                <a:solidFill>
                  <a:srgbClr val="FF0000"/>
                </a:solidFill>
              </a:rPr>
              <a:t>simulation</a:t>
            </a:r>
            <a:r>
              <a:rPr kumimoji="1" lang="ko-KR" altLang="en-US" dirty="0">
                <a:solidFill>
                  <a:srgbClr val="FF0000"/>
                </a:solidFill>
              </a:rPr>
              <a:t>의 </a:t>
            </a:r>
            <a:r>
              <a:rPr kumimoji="1" lang="en-US" altLang="ko-KR" dirty="0">
                <a:solidFill>
                  <a:srgbClr val="FF0000"/>
                </a:solidFill>
              </a:rPr>
              <a:t>run functional simulation</a:t>
            </a:r>
            <a:r>
              <a:rPr kumimoji="1" lang="ko-KR" altLang="en-US" dirty="0">
                <a:solidFill>
                  <a:srgbClr val="FF0000"/>
                </a:solidFill>
              </a:rPr>
              <a:t> 실행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78C64-C683-F947-B31D-30E03DD364F0}"/>
              </a:ext>
            </a:extLst>
          </p:cNvPr>
          <p:cNvSpPr txBox="1"/>
          <p:nvPr/>
        </p:nvSpPr>
        <p:spPr>
          <a:xfrm>
            <a:off x="1722960" y="1223870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settings</a:t>
            </a:r>
            <a:r>
              <a:rPr kumimoji="1" lang="ko-KR" altLang="en-US" b="1" dirty="0"/>
              <a:t> 수정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34172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09642-3AD1-714B-99B2-83FD2E8170B4}"/>
              </a:ext>
            </a:extLst>
          </p:cNvPr>
          <p:cNvSpPr txBox="1"/>
          <p:nvPr/>
        </p:nvSpPr>
        <p:spPr>
          <a:xfrm>
            <a:off x="1722960" y="1223870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Simulation</a:t>
            </a:r>
            <a:r>
              <a:rPr kumimoji="1" lang="ko-KR" altLang="en-US" b="1" dirty="0"/>
              <a:t> 실행 결과 </a:t>
            </a:r>
            <a:endParaRPr kumimoji="1" lang="ko-Kore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BD9735-9964-7644-8845-F8993CD89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2" y="2085512"/>
            <a:ext cx="7506677" cy="2881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E57A0F-7421-EA41-8066-AD2299064965}"/>
              </a:ext>
            </a:extLst>
          </p:cNvPr>
          <p:cNvSpPr txBox="1"/>
          <p:nvPr/>
        </p:nvSpPr>
        <p:spPr>
          <a:xfrm>
            <a:off x="2248280" y="5207516"/>
            <a:ext cx="427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다음과</a:t>
            </a:r>
            <a:r>
              <a:rPr kumimoji="1" lang="ko-KR" altLang="en-US" dirty="0">
                <a:solidFill>
                  <a:srgbClr val="FF0000"/>
                </a:solidFill>
              </a:rPr>
              <a:t> 같은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Xor</a:t>
            </a:r>
            <a:r>
              <a:rPr kumimoji="1" lang="ko-KR" altLang="en-US" dirty="0">
                <a:solidFill>
                  <a:srgbClr val="FF0000"/>
                </a:solidFill>
              </a:rPr>
              <a:t> 게이트의 모습을 보여줌 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22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prime Simulation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F4BA9-98B1-4B42-95FD-17F90F06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09642-3AD1-714B-99B2-83FD2E8170B4}"/>
              </a:ext>
            </a:extLst>
          </p:cNvPr>
          <p:cNvSpPr txBox="1"/>
          <p:nvPr/>
        </p:nvSpPr>
        <p:spPr>
          <a:xfrm>
            <a:off x="2114436" y="3201629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다른 에러 발생시 </a:t>
            </a:r>
            <a:r>
              <a:rPr kumimoji="1" lang="ko-KR" altLang="en-US" b="1" dirty="0" err="1"/>
              <a:t>구글링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or</a:t>
            </a:r>
            <a:r>
              <a:rPr kumimoji="1" lang="ko-KR" altLang="en-US" b="1" dirty="0"/>
              <a:t> 조교에게 연락 바람</a:t>
            </a:r>
            <a:endParaRPr kumimoji="1" lang="en-US" altLang="ko-KR" b="1" dirty="0"/>
          </a:p>
          <a:p>
            <a:endParaRPr kumimoji="1"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8622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소개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E9554-B5A4-44DC-9D0D-38F1F64827E1}"/>
              </a:ext>
            </a:extLst>
          </p:cNvPr>
          <p:cNvSpPr txBox="1"/>
          <p:nvPr/>
        </p:nvSpPr>
        <p:spPr>
          <a:xfrm>
            <a:off x="323528" y="840139"/>
            <a:ext cx="8221508" cy="186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/>
              <a:t>주요 강의 일정 </a:t>
            </a:r>
            <a:r>
              <a:rPr lang="en-US" altLang="ko-KR" sz="200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200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BCB68DD1-E73B-4A1C-B0FA-37D928DD3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525797"/>
              </p:ext>
            </p:extLst>
          </p:nvPr>
        </p:nvGraphicFramePr>
        <p:xfrm>
          <a:off x="534074" y="1371600"/>
          <a:ext cx="8106097" cy="4053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126493">
                  <a:extLst>
                    <a:ext uri="{9D8B030D-6E8A-4147-A177-3AD203B41FA5}">
                      <a16:colId xmlns:a16="http://schemas.microsoft.com/office/drawing/2014/main" val="2001427888"/>
                    </a:ext>
                  </a:extLst>
                </a:gridCol>
                <a:gridCol w="6979604">
                  <a:extLst>
                    <a:ext uri="{9D8B030D-6E8A-4147-A177-3AD203B41FA5}">
                      <a16:colId xmlns:a16="http://schemas.microsoft.com/office/drawing/2014/main" val="375485117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수업 내용</a:t>
                      </a: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34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강의 소개 및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Intel Quartus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툴 설치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계정 생성 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25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기본적인 논리식을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Quartus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툴을 사용하여 설계 및 시뮬레이션 수행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83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가산기 및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4bit Ripple Carry Adder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17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Flip-Flop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동작 이해 및 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State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대한 개념 이해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Register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이해 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카운터 회로 설계 및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SRAM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대한 이해 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7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유한상태머신 설계 및 과제 수행 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518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FPGA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보드 실습</a:t>
                      </a:r>
                      <a:endParaRPr lang="en-US" altLang="ko-KR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322362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Key</a:t>
                      </a:r>
                      <a:r>
                        <a:rPr lang="en-US" altLang="ko-KR" sz="14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pad and LED control </a:t>
                      </a:r>
                      <a:r>
                        <a:rPr lang="ko-KR" altLang="en-US" sz="14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실습 </a:t>
                      </a:r>
                      <a:endParaRPr lang="en-US" altLang="ko-KR" sz="140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703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 segment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실습 </a:t>
                      </a:r>
                      <a:endParaRPr lang="en-US" altLang="ko-KR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869586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FPGA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보드상의 여러 입출력 모듈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(Piezo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센서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스텝모터</a:t>
                      </a:r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LED) </a:t>
                      </a:r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실습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49369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8CD7AC-1547-4E24-8BA9-0E6ED1F4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125" y="97155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강의 정보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775" y="1763752"/>
            <a:ext cx="6963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강의 자료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https://plato.pusan.ac.kr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     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http://</a:t>
            </a:r>
            <a:r>
              <a:rPr lang="en-US" altLang="ko-KR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infosec.pusan.ac.kr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/</a:t>
            </a:r>
            <a:r>
              <a:rPr lang="en-US" altLang="ko-KR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index.php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/sub6_total/2023-2-01/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125" y="239146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조교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775" y="3004147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윤동욱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dongwook@islab.re.kr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   010-2694-9147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64462E-18E1-4A41-B9D6-F71A526F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B6EB0-8333-3ED6-EB32-9791E00C1175}"/>
              </a:ext>
            </a:extLst>
          </p:cNvPr>
          <p:cNvSpPr txBox="1"/>
          <p:nvPr/>
        </p:nvSpPr>
        <p:spPr>
          <a:xfrm>
            <a:off x="866775" y="3801497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</a:t>
            </a:r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정병욱    </a:t>
            </a:r>
            <a:r>
              <a:rPr lang="en-US" altLang="ko-KR" sz="1600" dirty="0" err="1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byeonguk@islab.re.kr</a:t>
            </a:r>
            <a:endParaRPr lang="en-US" altLang="ko-KR" sz="1600" dirty="0">
              <a:solidFill>
                <a:srgbClr val="0000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600" dirty="0">
                <a:solidFill>
                  <a:srgbClr val="0000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   010-8818-8412	</a:t>
            </a:r>
          </a:p>
        </p:txBody>
      </p:sp>
    </p:spTree>
    <p:extLst>
      <p:ext uri="{BB962C8B-B14F-4D97-AF65-F5344CB8AC3E}">
        <p14:creationId xmlns:p14="http://schemas.microsoft.com/office/powerpoint/2010/main" val="90397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</a:t>
            </a:r>
            <a:r>
              <a:rPr lang="ko-KR" altLang="en-US" dirty="0"/>
              <a:t>설치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125" y="97155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설치 사이트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775" y="1609863"/>
            <a:ext cx="4654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Intel@ FPGA Development Tools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접속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진행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F992E-59B9-4656-B31D-AABD2145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F5F0DA3-C09A-4068-87E6-5BED8F75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8" y="2309130"/>
            <a:ext cx="7937770" cy="3352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A78F424-5A23-4A84-9176-C2EAE67751C6}"/>
              </a:ext>
            </a:extLst>
          </p:cNvPr>
          <p:cNvSpPr/>
          <p:nvPr/>
        </p:nvSpPr>
        <p:spPr bwMode="auto">
          <a:xfrm>
            <a:off x="7198468" y="2309130"/>
            <a:ext cx="243191" cy="267511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8926A7-4208-4C29-A3F0-41E1F364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481" y="4466185"/>
            <a:ext cx="6196519" cy="17363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B47490-D7B8-4038-BEEF-9B92A02B4809}"/>
              </a:ext>
            </a:extLst>
          </p:cNvPr>
          <p:cNvCxnSpPr/>
          <p:nvPr/>
        </p:nvCxnSpPr>
        <p:spPr>
          <a:xfrm>
            <a:off x="7320063" y="2576641"/>
            <a:ext cx="0" cy="1878627"/>
          </a:xfrm>
          <a:prstGeom prst="straightConnector1">
            <a:avLst/>
          </a:prstGeom>
          <a:ln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547830-26B1-4344-89D1-9B07E995D307}"/>
              </a:ext>
            </a:extLst>
          </p:cNvPr>
          <p:cNvSpPr/>
          <p:nvPr/>
        </p:nvSpPr>
        <p:spPr bwMode="auto">
          <a:xfrm>
            <a:off x="8039912" y="4786009"/>
            <a:ext cx="505838" cy="233463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5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</a:t>
            </a:r>
            <a:r>
              <a:rPr lang="ko-KR" altLang="en-US" dirty="0"/>
              <a:t>설치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D862B1-AE77-4773-AE3F-72E190D4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9EED-172A-44A0-9641-37B4DE11CEFC}"/>
              </a:ext>
            </a:extLst>
          </p:cNvPr>
          <p:cNvSpPr txBox="1"/>
          <p:nvPr/>
        </p:nvSpPr>
        <p:spPr>
          <a:xfrm>
            <a:off x="856034" y="1045724"/>
            <a:ext cx="178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진행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EF93503-20F8-43B5-BF40-9BCDF098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27" y="1459150"/>
            <a:ext cx="3737023" cy="258269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11062B7-D0BF-4981-9CE2-F29152CF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2" y="4389178"/>
            <a:ext cx="7036381" cy="171631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C2FB67-E9FA-4A0C-8929-0BBC402EF234}"/>
              </a:ext>
            </a:extLst>
          </p:cNvPr>
          <p:cNvCxnSpPr>
            <a:cxnSpLocks/>
          </p:cNvCxnSpPr>
          <p:nvPr/>
        </p:nvCxnSpPr>
        <p:spPr>
          <a:xfrm>
            <a:off x="4080753" y="3920247"/>
            <a:ext cx="0" cy="627434"/>
          </a:xfrm>
          <a:prstGeom prst="line">
            <a:avLst/>
          </a:prstGeom>
          <a:ln w="50800">
            <a:solidFill>
              <a:srgbClr val="C0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3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9FF6E6-1DE6-40F6-9E73-D5CB775C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FA6CA94-0CFA-47D9-B0BD-2B658500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84" y="1822746"/>
            <a:ext cx="7937770" cy="33522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DB3E57-3E36-44E6-A4E7-85F0A8C8FA80}"/>
              </a:ext>
            </a:extLst>
          </p:cNvPr>
          <p:cNvSpPr/>
          <p:nvPr/>
        </p:nvSpPr>
        <p:spPr bwMode="auto">
          <a:xfrm>
            <a:off x="5384260" y="3137170"/>
            <a:ext cx="1746114" cy="714983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8FE82-C449-430F-8817-526F1F63DC4D}"/>
              </a:ext>
            </a:extLst>
          </p:cNvPr>
          <p:cNvSpPr txBox="1"/>
          <p:nvPr/>
        </p:nvSpPr>
        <p:spPr>
          <a:xfrm>
            <a:off x="452336" y="932211"/>
            <a:ext cx="406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설치 사이트로 이동</a:t>
            </a:r>
          </a:p>
        </p:txBody>
      </p:sp>
    </p:spTree>
    <p:extLst>
      <p:ext uri="{BB962C8B-B14F-4D97-AF65-F5344CB8AC3E}">
        <p14:creationId xmlns:p14="http://schemas.microsoft.com/office/powerpoint/2010/main" val="291890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8B5B31B-53FE-7405-8AE6-F345CB7BA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01"/>
          <a:stretch/>
        </p:blipFill>
        <p:spPr>
          <a:xfrm>
            <a:off x="4691751" y="1457599"/>
            <a:ext cx="4074894" cy="5098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5A1578-974D-6B3C-2AA8-75E7F2D2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8" b="23577"/>
          <a:stretch/>
        </p:blipFill>
        <p:spPr>
          <a:xfrm>
            <a:off x="193010" y="1474993"/>
            <a:ext cx="4498741" cy="40533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Quartus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9FF6E6-1DE6-40F6-9E73-D5CB775C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49BCFB-E592-43C3-B739-8EAC389B905B}"/>
              </a:ext>
            </a:extLst>
          </p:cNvPr>
          <p:cNvSpPr/>
          <p:nvPr/>
        </p:nvSpPr>
        <p:spPr bwMode="auto">
          <a:xfrm>
            <a:off x="3854831" y="1506078"/>
            <a:ext cx="252919" cy="272374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2DE09-8048-4A3E-B474-730C5B8ADE81}"/>
              </a:ext>
            </a:extLst>
          </p:cNvPr>
          <p:cNvSpPr txBox="1"/>
          <p:nvPr/>
        </p:nvSpPr>
        <p:spPr>
          <a:xfrm>
            <a:off x="2780327" y="1457599"/>
            <a:ext cx="172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D489E-2923-4C37-B5D5-8D40060FE01C}"/>
              </a:ext>
            </a:extLst>
          </p:cNvPr>
          <p:cNvSpPr txBox="1"/>
          <p:nvPr/>
        </p:nvSpPr>
        <p:spPr>
          <a:xfrm>
            <a:off x="982552" y="4939256"/>
            <a:ext cx="308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Multiple Download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460C06-604F-4A73-8F31-1109CD9D10BE}"/>
              </a:ext>
            </a:extLst>
          </p:cNvPr>
          <p:cNvSpPr/>
          <p:nvPr/>
        </p:nvSpPr>
        <p:spPr bwMode="auto">
          <a:xfrm>
            <a:off x="263076" y="4939256"/>
            <a:ext cx="760381" cy="21319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0FD149-8F04-4706-B0F1-14C30D3A4878}"/>
              </a:ext>
            </a:extLst>
          </p:cNvPr>
          <p:cNvSpPr/>
          <p:nvPr/>
        </p:nvSpPr>
        <p:spPr bwMode="auto">
          <a:xfrm>
            <a:off x="4742234" y="4479720"/>
            <a:ext cx="4064201" cy="190648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C587A7-0C53-4C5D-A6C0-FCA98D7C6B41}"/>
              </a:ext>
            </a:extLst>
          </p:cNvPr>
          <p:cNvSpPr/>
          <p:nvPr/>
        </p:nvSpPr>
        <p:spPr bwMode="auto">
          <a:xfrm>
            <a:off x="4886765" y="5624057"/>
            <a:ext cx="2365518" cy="340468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96C2896-2F82-4A85-9DDA-1DCE2A6038C9}"/>
              </a:ext>
            </a:extLst>
          </p:cNvPr>
          <p:cNvSpPr/>
          <p:nvPr/>
        </p:nvSpPr>
        <p:spPr bwMode="auto">
          <a:xfrm>
            <a:off x="6200654" y="2135480"/>
            <a:ext cx="862876" cy="335604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40F87-2B34-40FC-AD25-6CBF9BE1EBF3}"/>
              </a:ext>
            </a:extLst>
          </p:cNvPr>
          <p:cNvSpPr txBox="1"/>
          <p:nvPr/>
        </p:nvSpPr>
        <p:spPr>
          <a:xfrm>
            <a:off x="5620104" y="4984303"/>
            <a:ext cx="3461009" cy="36933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Lite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버전인지 확인하고 다운로드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04CA9-F06D-4D06-8D33-75C465B6E77A}"/>
              </a:ext>
            </a:extLst>
          </p:cNvPr>
          <p:cNvSpPr txBox="1"/>
          <p:nvPr/>
        </p:nvSpPr>
        <p:spPr>
          <a:xfrm>
            <a:off x="6034639" y="700391"/>
            <a:ext cx="2721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설치파일 용량 </a:t>
            </a:r>
            <a:r>
              <a:rPr lang="en-US" altLang="ko-KR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5.9GB</a:t>
            </a:r>
          </a:p>
          <a:p>
            <a:pPr algn="l"/>
            <a:r>
              <a:rPr lang="en-US" altLang="ko-KR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Quartus </a:t>
            </a:r>
            <a:r>
              <a:rPr lang="ko-KR" altLang="en-US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 </a:t>
            </a:r>
            <a:r>
              <a:rPr lang="en-US" altLang="ko-KR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16GB</a:t>
            </a:r>
          </a:p>
          <a:p>
            <a:pPr algn="l"/>
            <a:r>
              <a:rPr lang="ko-KR" altLang="en-US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여유 용량 확인해주세요</a:t>
            </a:r>
            <a:r>
              <a:rPr lang="en-US" altLang="ko-KR" sz="16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6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903CE2-5B82-7D66-1DBC-B6009FE894FF}"/>
              </a:ext>
            </a:extLst>
          </p:cNvPr>
          <p:cNvSpPr txBox="1"/>
          <p:nvPr/>
        </p:nvSpPr>
        <p:spPr>
          <a:xfrm>
            <a:off x="1880174" y="2365342"/>
            <a:ext cx="261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Version 20.1.1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40700E-90D1-4494-00FA-F50A817064DC}"/>
              </a:ext>
            </a:extLst>
          </p:cNvPr>
          <p:cNvSpPr/>
          <p:nvPr/>
        </p:nvSpPr>
        <p:spPr bwMode="auto">
          <a:xfrm>
            <a:off x="1605315" y="2769765"/>
            <a:ext cx="760381" cy="21319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9420A2-E2FD-83D2-1AED-766EBEEA3526}"/>
              </a:ext>
            </a:extLst>
          </p:cNvPr>
          <p:cNvSpPr/>
          <p:nvPr/>
        </p:nvSpPr>
        <p:spPr bwMode="auto">
          <a:xfrm>
            <a:off x="4760860" y="1524237"/>
            <a:ext cx="4005785" cy="48073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28854"/>
      </p:ext>
    </p:extLst>
  </p:cSld>
  <p:clrMapOvr>
    <a:masterClrMapping/>
  </p:clrMapOvr>
</p:sld>
</file>

<file path=ppt/theme/theme1.xml><?xml version="1.0" encoding="utf-8"?>
<a:theme xmlns:a="http://schemas.openxmlformats.org/drawingml/2006/main" name="IS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나눔스퀘어_ac ExtraBold" panose="020B0600000101010101" pitchFamily="50" charset="-127"/>
            <a:ea typeface="나눔스퀘어_ac Extra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SLab" id="{CD4F460D-337F-4754-B6E0-8F0EC29975E7}" vid="{CECC5B15-43F5-4D55-B562-F88F71953B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ISLab</Template>
  <TotalTime>3751</TotalTime>
  <Words>1034</Words>
  <Application>Microsoft Macintosh PowerPoint</Application>
  <PresentationFormat>화면 슬라이드 쇼(4:3)</PresentationFormat>
  <Paragraphs>219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나눔고딕 ExtraBold</vt:lpstr>
      <vt:lpstr>나눔스퀘어_ac ExtraBold</vt:lpstr>
      <vt:lpstr>Wingdings</vt:lpstr>
      <vt:lpstr>HY헤드라인M</vt:lpstr>
      <vt:lpstr>맑은 고딕</vt:lpstr>
      <vt:lpstr>Arial</vt:lpstr>
      <vt:lpstr>나눔스퀘어 Bold</vt:lpstr>
      <vt:lpstr>ISLab</vt:lpstr>
      <vt:lpstr>논리회로 설계 및 실험</vt:lpstr>
      <vt:lpstr>강의 소개</vt:lpstr>
      <vt:lpstr>강의 소개</vt:lpstr>
      <vt:lpstr>강의 소개</vt:lpstr>
      <vt:lpstr>강의 소개</vt:lpstr>
      <vt:lpstr>Quartus 설치</vt:lpstr>
      <vt:lpstr>Quartus 설치</vt:lpstr>
      <vt:lpstr>Quartus 설치</vt:lpstr>
      <vt:lpstr>Quartus 설치</vt:lpstr>
      <vt:lpstr>Quartus 설치</vt:lpstr>
      <vt:lpstr>Quartus 설치</vt:lpstr>
      <vt:lpstr>Quartus prime 설치 완료</vt:lpstr>
      <vt:lpstr>Quartus prime 설치 완료</vt:lpstr>
      <vt:lpstr>Quartus prime 설치 완료</vt:lpstr>
      <vt:lpstr>Quartus prime 설치 완료</vt:lpstr>
      <vt:lpstr>Quartus prime Project 생성</vt:lpstr>
      <vt:lpstr>Quartus prime Project 생성</vt:lpstr>
      <vt:lpstr>Quartus prime Project 생성</vt:lpstr>
      <vt:lpstr>Quartus prime 설치 완료</vt:lpstr>
      <vt:lpstr>Quartus prime Schematic design</vt:lpstr>
      <vt:lpstr>Quartus prime Schematic design</vt:lpstr>
      <vt:lpstr>Quartus prime Schematic design</vt:lpstr>
      <vt:lpstr>Quartus prime Schematic design</vt:lpstr>
      <vt:lpstr>Quartus prime Schematic design</vt:lpstr>
      <vt:lpstr>Quartus prime Schematic design</vt:lpstr>
      <vt:lpstr>Quartus prime Schematic design</vt:lpstr>
      <vt:lpstr>Quartus prime Schematic design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  <vt:lpstr>Quartus prime Simulation</vt:lpstr>
    </vt:vector>
  </TitlesOfParts>
  <Company>ISLab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이진재</dc:creator>
  <cp:lastModifiedBy>정병욱</cp:lastModifiedBy>
  <cp:revision>79</cp:revision>
  <dcterms:created xsi:type="dcterms:W3CDTF">2016-08-30T03:10:54Z</dcterms:created>
  <dcterms:modified xsi:type="dcterms:W3CDTF">2023-09-01T09:10:15Z</dcterms:modified>
</cp:coreProperties>
</file>